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4"/>
  </p:notesMasterIdLst>
  <p:sldIdLst>
    <p:sldId id="256" r:id="rId2"/>
    <p:sldId id="644" r:id="rId3"/>
    <p:sldId id="258" r:id="rId4"/>
    <p:sldId id="645" r:id="rId5"/>
    <p:sldId id="631" r:id="rId6"/>
    <p:sldId id="634" r:id="rId7"/>
    <p:sldId id="259" r:id="rId8"/>
    <p:sldId id="632" r:id="rId9"/>
    <p:sldId id="633" r:id="rId10"/>
    <p:sldId id="635" r:id="rId11"/>
    <p:sldId id="636" r:id="rId12"/>
    <p:sldId id="637" r:id="rId13"/>
    <p:sldId id="646" r:id="rId14"/>
    <p:sldId id="647" r:id="rId15"/>
    <p:sldId id="648" r:id="rId16"/>
    <p:sldId id="649" r:id="rId17"/>
    <p:sldId id="650" r:id="rId18"/>
    <p:sldId id="651" r:id="rId19"/>
    <p:sldId id="652" r:id="rId20"/>
    <p:sldId id="263" r:id="rId21"/>
    <p:sldId id="638" r:id="rId22"/>
    <p:sldId id="639" r:id="rId23"/>
    <p:sldId id="640" r:id="rId24"/>
    <p:sldId id="625" r:id="rId25"/>
    <p:sldId id="626" r:id="rId26"/>
    <p:sldId id="627" r:id="rId27"/>
    <p:sldId id="628" r:id="rId28"/>
    <p:sldId id="629" r:id="rId29"/>
    <p:sldId id="630" r:id="rId30"/>
    <p:sldId id="641" r:id="rId31"/>
    <p:sldId id="642" r:id="rId32"/>
    <p:sldId id="64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970" y="5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2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caaa1889d2_0_4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caaa1889d2_0_4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caaa1889d2_0_4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caaa1889d2_0_4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92840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caaa1889d2_0_4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caaa1889d2_0_4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080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caaa1889d2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caaa1889d2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caaa1889d2_0_1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caaa1889d2_0_1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caaa1889d2_0_3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caaa1889d2_0_3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caaa1889d2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caaa1889d2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aaa1889d2_0_37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aaa1889d2_0_37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caaa1889d2_0_1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caaa1889d2_0_1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1010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aaa1889d2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aaa1889d2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aaa1889d2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aaa1889d2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1153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caaa1889d2_0_1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caaa1889d2_0_1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caaa1889d2_0_4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caaa1889d2_0_4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6835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emaps.com/data/us-citi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it.ly/3fiPEcJ" TargetMode="External"/><Relationship Id="rId5" Type="http://schemas.openxmlformats.org/officeDocument/2006/relationships/hyperlink" Target="https://www.census.gov/data/tables.html" TargetMode="External"/><Relationship Id="rId4" Type="http://schemas.openxmlformats.org/officeDocument/2006/relationships/hyperlink" Target="https://www.currentresults.com/Weather/US/weather-averages-index.php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urrentresults.com/Weather/US/weather-averages-index.php" TargetMode="External"/><Relationship Id="rId13" Type="http://schemas.openxmlformats.org/officeDocument/2006/relationships/hyperlink" Target="https://windexchange.energy.gov/maps-data" TargetMode="External"/><Relationship Id="rId3" Type="http://schemas.openxmlformats.org/officeDocument/2006/relationships/hyperlink" Target="https://maps.googleapis.com/maps/api/elevation/json" TargetMode="External"/><Relationship Id="rId7" Type="http://schemas.openxmlformats.org/officeDocument/2006/relationships/hyperlink" Target="https://bit.ly/3fiPEcJ" TargetMode="External"/><Relationship Id="rId12" Type="http://schemas.openxmlformats.org/officeDocument/2006/relationships/hyperlink" Target="https://corgis-edu.github.io/corgis/csv/weather/" TargetMode="External"/><Relationship Id="rId2" Type="http://schemas.openxmlformats.org/officeDocument/2006/relationships/hyperlink" Target="https://openweathermap.org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census.gov/data/tables.html" TargetMode="External"/><Relationship Id="rId11" Type="http://schemas.openxmlformats.org/officeDocument/2006/relationships/hyperlink" Target="https://corgis-edu.github.io/corgis/csv/" TargetMode="External"/><Relationship Id="rId5" Type="http://schemas.openxmlformats.org/officeDocument/2006/relationships/hyperlink" Target="https://simplemaps.com/data/us-cities" TargetMode="External"/><Relationship Id="rId15" Type="http://schemas.openxmlformats.org/officeDocument/2006/relationships/hyperlink" Target="https://power.larc.nasa.gov/data-access-viewer/" TargetMode="External"/><Relationship Id="rId10" Type="http://schemas.openxmlformats.org/officeDocument/2006/relationships/hyperlink" Target="https://wcc.sc.egov.usda.gov/nwcc/site?sitenum=2168" TargetMode="External"/><Relationship Id="rId4" Type="http://schemas.openxmlformats.org/officeDocument/2006/relationships/hyperlink" Target="https://developers.google.com/maps/documentation/elevation/start" TargetMode="External"/><Relationship Id="rId9" Type="http://schemas.openxmlformats.org/officeDocument/2006/relationships/hyperlink" Target="http://www.ncdc.noaa.gov/oa/ncdc.html" TargetMode="External"/><Relationship Id="rId14" Type="http://schemas.openxmlformats.org/officeDocument/2006/relationships/hyperlink" Target="https://www.nrel.gov/research/data-tools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stackoverflow.com/questions/20845213/how-to-avoid-python-pandas-creating-an-index-in-a-saved-csv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Natural Variables vs. Renewable Energy 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Ignacio Domaica, Jason Amaya, 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Gregory Gibbs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DE16AE-ED37-44B9-A51B-4915F1E601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2C009-BAE2-4046-9268-71A60484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800" y="112200"/>
            <a:ext cx="4784943" cy="59174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final_data_df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1221B-2B6C-404F-BCA2-C8A6AB3348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24048A-42D3-4C40-A21B-CE3092C3F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7" y="703943"/>
            <a:ext cx="8213690" cy="288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33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2C009-BAE2-4046-9268-71A60484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314" y="45901"/>
            <a:ext cx="4784943" cy="591743"/>
          </a:xfrm>
        </p:spPr>
        <p:txBody>
          <a:bodyPr>
            <a:normAutofit fontScale="90000"/>
          </a:bodyPr>
          <a:lstStyle/>
          <a:p>
            <a:r>
              <a:rPr lang="en-US" dirty="0"/>
              <a:t>Chi-square. Ingredients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1221B-2B6C-404F-BCA2-C8A6AB3348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05C0EC-EE8C-4862-8975-7CB1EEB4F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93" y="703943"/>
            <a:ext cx="3486150" cy="1969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45355-840B-486B-B024-3FB0D152D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547" y="569871"/>
            <a:ext cx="3544849" cy="232957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C05925-29D8-4663-943B-942DF605F7F8}"/>
              </a:ext>
            </a:extLst>
          </p:cNvPr>
          <p:cNvCxnSpPr>
            <a:cxnSpLocks/>
          </p:cNvCxnSpPr>
          <p:nvPr/>
        </p:nvCxnSpPr>
        <p:spPr>
          <a:xfrm>
            <a:off x="1733491" y="2899446"/>
            <a:ext cx="616857" cy="8458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7D00F4-790A-4123-812A-30930B8BA79B}"/>
              </a:ext>
            </a:extLst>
          </p:cNvPr>
          <p:cNvCxnSpPr>
            <a:cxnSpLocks/>
          </p:cNvCxnSpPr>
          <p:nvPr/>
        </p:nvCxnSpPr>
        <p:spPr>
          <a:xfrm>
            <a:off x="4038718" y="1311729"/>
            <a:ext cx="92516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63A77C1-E623-4BF8-B4EE-B8D1FCDAEBC5}"/>
              </a:ext>
            </a:extLst>
          </p:cNvPr>
          <p:cNvCxnSpPr>
            <a:cxnSpLocks/>
          </p:cNvCxnSpPr>
          <p:nvPr/>
        </p:nvCxnSpPr>
        <p:spPr>
          <a:xfrm flipV="1">
            <a:off x="6046496" y="2781556"/>
            <a:ext cx="1002114" cy="12087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8331DDC4-DF0C-4AE4-B963-E8345332B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872" y="2990394"/>
            <a:ext cx="3163149" cy="168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92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2C009-BAE2-4046-9268-71A60484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314" y="45901"/>
            <a:ext cx="4784943" cy="591743"/>
          </a:xfrm>
        </p:spPr>
        <p:txBody>
          <a:bodyPr>
            <a:normAutofit fontScale="90000"/>
          </a:bodyPr>
          <a:lstStyle/>
          <a:p>
            <a:r>
              <a:rPr lang="en-US" dirty="0"/>
              <a:t>Chi-square.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1221B-2B6C-404F-BCA2-C8A6AB3348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017A6-6210-4BC9-A633-5FA1ADE91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20" y="581049"/>
            <a:ext cx="4851349" cy="8675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8B5EA3-4DFE-46B6-A523-15C4F16A6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40" y="1448601"/>
            <a:ext cx="4692979" cy="357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00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9"/>
          <p:cNvSpPr txBox="1">
            <a:spLocks noGrp="1"/>
          </p:cNvSpPr>
          <p:nvPr>
            <p:ph type="title"/>
          </p:nvPr>
        </p:nvSpPr>
        <p:spPr>
          <a:xfrm>
            <a:off x="1303799" y="728236"/>
            <a:ext cx="7507691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Data Plotting/ Linear Regression 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(Avg. Wind Speed vs. Wind Energy Consumption )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9331E2-7540-4A7C-AF73-451DB0D2A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418" y="1553075"/>
            <a:ext cx="6185720" cy="3323725"/>
          </a:xfrm>
          <a:prstGeom prst="rect">
            <a:avLst/>
          </a:prstGeom>
        </p:spPr>
      </p:pic>
      <p:sp>
        <p:nvSpPr>
          <p:cNvPr id="4" name="Google Shape;313;p19">
            <a:extLst>
              <a:ext uri="{FF2B5EF4-FFF2-40B4-BE49-F238E27FC236}">
                <a16:creationId xmlns:a16="http://schemas.microsoft.com/office/drawing/2014/main" id="{93709FB7-FE89-4BF5-AA6B-641FEDC27F32}"/>
              </a:ext>
            </a:extLst>
          </p:cNvPr>
          <p:cNvSpPr txBox="1">
            <a:spLocks/>
          </p:cNvSpPr>
          <p:nvPr/>
        </p:nvSpPr>
        <p:spPr>
          <a:xfrm>
            <a:off x="1359947" y="-21073"/>
            <a:ext cx="7507691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sz="3600" dirty="0"/>
              <a:t>Data Analysis</a:t>
            </a:r>
          </a:p>
          <a:p>
            <a:endParaRPr lang="en-US" sz="3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Solar Radiation vs. Solar Energy Consumption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5EA898-B7C2-4148-99DA-11D493FDD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800" y="1597875"/>
            <a:ext cx="6059523" cy="310722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Elevation vs. WIND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79A783-6029-47BB-A4ED-B1A3CFADB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800" y="1426142"/>
            <a:ext cx="6534389" cy="328365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Elevation vs. Solar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CABD9-5274-4547-B977-093171009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800" y="1320801"/>
            <a:ext cx="6794929" cy="343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65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Elevation vs. Hydropower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94F4C8-A7A1-405A-8685-83575A80C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145" y="1294267"/>
            <a:ext cx="6969009" cy="358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11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2"/>
          <p:cNvSpPr txBox="1">
            <a:spLocks noGrp="1"/>
          </p:cNvSpPr>
          <p:nvPr>
            <p:ph type="title"/>
          </p:nvPr>
        </p:nvSpPr>
        <p:spPr>
          <a:xfrm>
            <a:off x="1303800" y="50892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Conclusion: </a:t>
            </a:r>
            <a:endParaRPr sz="3600" dirty="0"/>
          </a:p>
        </p:txBody>
      </p:sp>
      <p:sp>
        <p:nvSpPr>
          <p:cNvPr id="332" name="Google Shape;332;p22"/>
          <p:cNvSpPr txBox="1">
            <a:spLocks noGrp="1"/>
          </p:cNvSpPr>
          <p:nvPr>
            <p:ph type="body" idx="1"/>
          </p:nvPr>
        </p:nvSpPr>
        <p:spPr>
          <a:xfrm>
            <a:off x="936837" y="1689261"/>
            <a:ext cx="799661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0000"/>
                </a:solidFill>
              </a:rPr>
              <a:t>None of the graphs showed a strong correlation between the variables and the statewide consumption. </a:t>
            </a:r>
            <a:endParaRPr sz="1600" b="1"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dirty="0"/>
              <a:t>-correlative coefficients were closer to zero than 1/-1</a:t>
            </a:r>
            <a:endParaRPr sz="16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dirty="0"/>
              <a:t>***Could NOT reject Null Hypothesis</a:t>
            </a:r>
            <a:endParaRPr sz="1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Post Mortem</a:t>
            </a:r>
            <a:endParaRPr sz="3600" dirty="0"/>
          </a:p>
        </p:txBody>
      </p:sp>
      <p:sp>
        <p:nvSpPr>
          <p:cNvPr id="338" name="Google Shape;338;p23"/>
          <p:cNvSpPr txBox="1">
            <a:spLocks noGrp="1"/>
          </p:cNvSpPr>
          <p:nvPr>
            <p:ph type="body" idx="1"/>
          </p:nvPr>
        </p:nvSpPr>
        <p:spPr>
          <a:xfrm>
            <a:off x="1303800" y="1277475"/>
            <a:ext cx="6889705" cy="35293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buNone/>
            </a:pPr>
            <a:r>
              <a:rPr lang="en" b="1" dirty="0"/>
              <a:t>Difficulties?</a:t>
            </a:r>
            <a:endParaRPr b="1" dirty="0"/>
          </a:p>
          <a:p>
            <a:pPr marL="0" lvl="0" indent="0" algn="l" rtl="0">
              <a:buNone/>
            </a:pPr>
            <a:r>
              <a:rPr lang="en" dirty="0"/>
              <a:t>City vs. Statewide (had to be flexible)</a:t>
            </a:r>
            <a:endParaRPr dirty="0"/>
          </a:p>
          <a:p>
            <a:pPr marL="0" lvl="0" indent="0" algn="l" rtl="0">
              <a:buNone/>
            </a:pPr>
            <a:r>
              <a:rPr lang="en" dirty="0"/>
              <a:t>Adapting the plan to the data available to us. </a:t>
            </a:r>
          </a:p>
          <a:p>
            <a:pPr marL="0" lvl="0" indent="0" algn="l" rtl="0">
              <a:buNone/>
            </a:pPr>
            <a:endParaRPr dirty="0"/>
          </a:p>
          <a:p>
            <a:pPr marL="0" lvl="0" indent="0" algn="l" rtl="0">
              <a:buNone/>
            </a:pPr>
            <a:r>
              <a:rPr lang="en" b="1" dirty="0"/>
              <a:t>Reasons for Null:</a:t>
            </a:r>
            <a:endParaRPr b="1" dirty="0"/>
          </a:p>
          <a:p>
            <a:pPr marL="0" lvl="0" indent="0" algn="l" rtl="0">
              <a:buNone/>
            </a:pPr>
            <a:r>
              <a:rPr lang="en" dirty="0"/>
              <a:t>Other factors- financial barriers, culture/politics, fossil competition</a:t>
            </a:r>
            <a:endParaRPr dirty="0"/>
          </a:p>
          <a:p>
            <a:pPr marL="0" lvl="0" indent="0" algn="l" rtl="0">
              <a:buNone/>
            </a:pPr>
            <a:r>
              <a:rPr lang="en" dirty="0"/>
              <a:t>Unknown Third Variable</a:t>
            </a:r>
            <a:endParaRPr dirty="0"/>
          </a:p>
          <a:p>
            <a:pPr marL="0" lvl="0" indent="0" algn="l" rtl="0">
              <a:buNone/>
            </a:pPr>
            <a:endParaRPr lang="en" b="1" dirty="0"/>
          </a:p>
          <a:p>
            <a:pPr marL="0" lvl="0" indent="0" algn="l" rtl="0">
              <a:buNone/>
            </a:pPr>
            <a:r>
              <a:rPr lang="en" b="1" dirty="0"/>
              <a:t>Other factors-</a:t>
            </a:r>
            <a:r>
              <a:rPr lang="en" b="1" dirty="0">
                <a:solidFill>
                  <a:srgbClr val="FF0000"/>
                </a:solidFill>
              </a:rPr>
              <a:t>(Data is not in a vacuum) </a:t>
            </a:r>
            <a:r>
              <a:rPr lang="en" b="1" dirty="0"/>
              <a:t> </a:t>
            </a:r>
            <a:endParaRPr b="1" dirty="0"/>
          </a:p>
          <a:p>
            <a:pPr marL="288925" lvl="0" indent="0" algn="l" rtl="0">
              <a:buNone/>
            </a:pPr>
            <a:r>
              <a:rPr lang="en" dirty="0"/>
              <a:t>What would we do if given more time?</a:t>
            </a:r>
            <a:endParaRPr dirty="0"/>
          </a:p>
          <a:p>
            <a:pPr marL="517525" lvl="1" indent="0">
              <a:buNone/>
            </a:pPr>
            <a:r>
              <a:rPr lang="en-US" dirty="0"/>
              <a:t>-Searched for more possible variables.</a:t>
            </a:r>
          </a:p>
          <a:p>
            <a:pPr marL="517525" lvl="1" indent="0">
              <a:buNone/>
            </a:pPr>
            <a:r>
              <a:rPr lang="en-US" dirty="0"/>
              <a:t>-Combined Variables</a:t>
            </a:r>
          </a:p>
          <a:p>
            <a:pPr marL="517525" lvl="1" indent="0">
              <a:buNone/>
            </a:pPr>
            <a:r>
              <a:rPr lang="en-US" dirty="0"/>
              <a:t>-Tested Hypothesis with different city sample </a:t>
            </a:r>
          </a:p>
          <a:p>
            <a:pPr marL="288925" lvl="0" indent="0" algn="l" rtl="0">
              <a:buNone/>
            </a:pPr>
            <a:r>
              <a:rPr lang="en" dirty="0"/>
              <a:t>Bigger Budget to buy more data</a:t>
            </a:r>
          </a:p>
          <a:p>
            <a:pPr marL="288925" lvl="0" indent="0" algn="l" rtl="0">
              <a:buNone/>
            </a:pPr>
            <a:r>
              <a:rPr lang="en"/>
              <a:t>How </a:t>
            </a:r>
            <a:r>
              <a:rPr lang="en" dirty="0"/>
              <a:t>important is the plan, although is necessary to be flexible too.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Presentation</a:t>
            </a:r>
            <a:endParaRPr sz="3600" dirty="0"/>
          </a:p>
        </p:txBody>
      </p:sp>
      <p:sp>
        <p:nvSpPr>
          <p:cNvPr id="284" name="Google Shape;284;p1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Introduction - Jason Amaya</a:t>
            </a:r>
            <a:endParaRPr sz="19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Data Acquisition/Graphing- Ignacio Domaica</a:t>
            </a:r>
            <a:endParaRPr sz="19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Conclusion/Analysis -Gregory Gibbs </a:t>
            </a:r>
            <a:endParaRPr sz="19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Ja AmayaJason Amaya</a:t>
            </a:r>
            <a:endParaRPr sz="19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E5112F-24C6-4D4B-AAA9-89C8F9F4B208}"/>
              </a:ext>
            </a:extLst>
          </p:cNvPr>
          <p:cNvSpPr/>
          <p:nvPr/>
        </p:nvSpPr>
        <p:spPr>
          <a:xfrm>
            <a:off x="1533210" y="1499687"/>
            <a:ext cx="6077583" cy="1639370"/>
          </a:xfrm>
          <a:prstGeom prst="rect">
            <a:avLst/>
          </a:prstGeom>
          <a:noFill/>
        </p:spPr>
        <p:txBody>
          <a:bodyPr wrap="none" lIns="80465" tIns="40232" rIns="80465" bIns="40232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10100" b="1" cap="all" dirty="0">
                <a:ln w="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50000" endPos="50000" dist="5000" dir="5400000" sy="-100000" rotWithShape="0"/>
                </a:effectLst>
                <a:latin typeface="Arial" charset="0"/>
                <a:ea typeface="MS PGothic" pitchFamily="34" charset="-128"/>
                <a:cs typeface="+mn-cs"/>
              </a:rPr>
              <a:t>BACK UP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1D17BA-5F77-4314-AFA4-134E9DB2AF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40556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Solar power consumption vs Altitude. Correlation. Regression</a:t>
            </a: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5656" y="4868094"/>
            <a:ext cx="348343" cy="273844"/>
          </a:xfrm>
        </p:spPr>
        <p:txBody>
          <a:bodyPr>
            <a:normAutofit fontScale="700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B1C2BB-8BCB-41EB-9D38-64B2AC2F8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674" y="1597875"/>
            <a:ext cx="6467225" cy="327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65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Hydropower consumption vs Altitude. Correlation. Regression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5656" y="4868094"/>
            <a:ext cx="348343" cy="273844"/>
          </a:xfrm>
        </p:spPr>
        <p:txBody>
          <a:bodyPr>
            <a:normAutofit fontScale="700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D14609-1F5F-4606-B573-81307B7AC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059" y="1737612"/>
            <a:ext cx="5276504" cy="271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77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Eolic/Wind power consumption vs Altitude. Correlation. Regression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5656" y="4868094"/>
            <a:ext cx="348343" cy="273844"/>
          </a:xfrm>
        </p:spPr>
        <p:txBody>
          <a:bodyPr>
            <a:normAutofit fontScale="700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9833C3-BFAE-416E-B3E9-58EFD7EA2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75" y="1597875"/>
            <a:ext cx="6192644" cy="311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91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Precipitation vs Altitude. Correlation and regression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4869656"/>
            <a:ext cx="2133600" cy="273844"/>
          </a:xfrm>
        </p:spPr>
        <p:txBody>
          <a:bodyPr>
            <a:normAutofit fontScale="700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500813-D63C-45F7-8EB2-E8E7AC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82" y="2176834"/>
            <a:ext cx="6014483" cy="25776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9E0E47-BE60-4B0F-B15B-5F719CD71464}"/>
              </a:ext>
            </a:extLst>
          </p:cNvPr>
          <p:cNvSpPr txBox="1"/>
          <p:nvPr/>
        </p:nvSpPr>
        <p:spPr>
          <a:xfrm>
            <a:off x="667882" y="1597875"/>
            <a:ext cx="4614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The correlation between both factors is: -0.58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Typically closest to 1 or -1. Bigger than 0.75 or smaller than -0.75</a:t>
            </a:r>
          </a:p>
        </p:txBody>
      </p:sp>
    </p:spTree>
    <p:extLst>
      <p:ext uri="{BB962C8B-B14F-4D97-AF65-F5344CB8AC3E}">
        <p14:creationId xmlns:p14="http://schemas.microsoft.com/office/powerpoint/2010/main" val="547412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Precipitation vs Latitude. Correlation and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5B323-10BB-4217-ABC0-C46D0603C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54" y="1597875"/>
            <a:ext cx="6544588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385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Solar Radiation vs Latitude Plot.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Correlation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Regression</a:t>
            </a: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481733-FC8F-4A78-87B5-6B6B7516E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1532876"/>
            <a:ext cx="6468378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34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Solar Radiation vs Altitude Plot.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Correlation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Regression</a:t>
            </a: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EF932C9-B987-4776-A917-C3D95672F0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" y="2272605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443392-E008-49FA-9D2D-491D2BE6E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14" y="2087215"/>
            <a:ext cx="5471266" cy="26497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62743D-85AB-4AC8-B1B3-019A2EB3EE04}"/>
              </a:ext>
            </a:extLst>
          </p:cNvPr>
          <p:cNvSpPr txBox="1"/>
          <p:nvPr/>
        </p:nvSpPr>
        <p:spPr>
          <a:xfrm>
            <a:off x="797376" y="1673268"/>
            <a:ext cx="48715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The correlation between both factors is: 0.44 Typically closest to 1 or -1.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Bigger than 0.75 or smaller than -0.75 </a:t>
            </a:r>
            <a:endParaRPr kumimoji="0" lang="en-US" altLang="en-US" sz="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6009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Wind Speed (kph) vs Wind Power consumption Plot. Correlation. Regression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1B6130C2-C154-4ECD-93A1-F25D85793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782" y="1818740"/>
            <a:ext cx="443788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The correlation between both factors is: 0.19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Typically closest to 1 or -1. Bigger than 0.75 or smaller than -0.75 </a:t>
            </a:r>
            <a:endParaRPr kumimoji="0" lang="en-US" altLang="en-US" sz="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6957484-B3EB-4D6C-A2E0-8D6D55337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28" y="2285826"/>
            <a:ext cx="5613654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464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Solar Radiation vs Solar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consumption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Correlation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Regression</a:t>
            </a: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5656" y="4868094"/>
            <a:ext cx="348343" cy="273844"/>
          </a:xfrm>
        </p:spPr>
        <p:txBody>
          <a:bodyPr>
            <a:normAutofit fontScale="700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5BE04-6AB1-4F55-9DF6-B3B74D517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09" y="1597875"/>
            <a:ext cx="6706536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53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Summary</a:t>
            </a: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(Correlation Study)</a:t>
            </a:r>
            <a:endParaRPr dirty="0"/>
          </a:p>
        </p:txBody>
      </p:sp>
      <p:sp>
        <p:nvSpPr>
          <p:cNvPr id="290" name="Google Shape;290;p15"/>
          <p:cNvSpPr txBox="1">
            <a:spLocks noGrp="1"/>
          </p:cNvSpPr>
          <p:nvPr>
            <p:ph type="body" idx="1"/>
          </p:nvPr>
        </p:nvSpPr>
        <p:spPr>
          <a:xfrm>
            <a:off x="1303800" y="1833032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0000"/>
                </a:solidFill>
              </a:rPr>
              <a:t>Is there a relationship between variables found in nature and the consumption of renewable energy in US cities?</a:t>
            </a:r>
            <a:endParaRPr sz="1600" b="1" dirty="0">
              <a:solidFill>
                <a:srgbClr val="FF0000"/>
              </a:solidFill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sz="1200" i="1" dirty="0"/>
              <a:t>Analysis of renewable power generation in random locations in USA.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Example: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“As the average wind speeds of cities increases, the consumption of the wind energy will increase.”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2700" y="40850"/>
            <a:ext cx="7031037" cy="1000125"/>
          </a:xfrm>
        </p:spPr>
        <p:txBody>
          <a:bodyPr>
            <a:noAutofit/>
          </a:bodyPr>
          <a:lstStyle/>
          <a:p>
            <a:r>
              <a:rPr lang="en-US" sz="1800" b="1" i="0" dirty="0">
                <a:solidFill>
                  <a:srgbClr val="000000"/>
                </a:solidFill>
                <a:effectLst/>
                <a:latin typeface="Helvetica Neue"/>
              </a:rPr>
              <a:t>Check consumption eliminating outliers. Solar / California</a:t>
            </a:r>
            <a:br>
              <a:rPr lang="en-US" sz="1800" b="1" i="0" dirty="0">
                <a:solidFill>
                  <a:srgbClr val="000000"/>
                </a:solidFill>
                <a:effectLst/>
                <a:latin typeface="Helvetica Neue"/>
              </a:rPr>
            </a:br>
            <a:br>
              <a:rPr lang="fr-FR" sz="1800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4DE3DF-B480-48AA-85BF-B6C57860A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72" y="626820"/>
            <a:ext cx="4146478" cy="21458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A5CEFF-5FF3-48C2-8CFD-90289EE7F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05" y="2837067"/>
            <a:ext cx="4146478" cy="209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56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9654" y="143477"/>
            <a:ext cx="7031037" cy="1000125"/>
          </a:xfrm>
        </p:spPr>
        <p:txBody>
          <a:bodyPr>
            <a:noAutofit/>
          </a:bodyPr>
          <a:lstStyle/>
          <a:p>
            <a:r>
              <a:rPr lang="en-US" sz="1800" b="1" i="0" dirty="0">
                <a:solidFill>
                  <a:srgbClr val="000000"/>
                </a:solidFill>
                <a:effectLst/>
                <a:latin typeface="Helvetica Neue"/>
              </a:rPr>
              <a:t>Check consumption eliminating outliers. Hydro / Washington</a:t>
            </a:r>
            <a:br>
              <a:rPr lang="en-US" sz="1800" b="1" i="0" dirty="0">
                <a:solidFill>
                  <a:srgbClr val="000000"/>
                </a:solidFill>
                <a:effectLst/>
                <a:latin typeface="Helvetica Neue"/>
              </a:rPr>
            </a:br>
            <a:br>
              <a:rPr lang="fr-FR" sz="1800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BA7D25-C1D7-4533-A26A-AC690B8A3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98" y="643539"/>
            <a:ext cx="4151859" cy="2145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8F80E3-BEB4-4724-A55F-C17AB3FA2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01" y="2854179"/>
            <a:ext cx="4174256" cy="214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371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6872" y="138484"/>
            <a:ext cx="8447601" cy="1000125"/>
          </a:xfrm>
        </p:spPr>
        <p:txBody>
          <a:bodyPr>
            <a:noAutofit/>
          </a:bodyPr>
          <a:lstStyle/>
          <a:p>
            <a:r>
              <a:rPr lang="en-US" sz="2000" b="1" i="0" dirty="0">
                <a:solidFill>
                  <a:srgbClr val="000000"/>
                </a:solidFill>
                <a:effectLst/>
                <a:latin typeface="Helvetica Neue"/>
              </a:rPr>
              <a:t>Check consumption eliminating outliers. Wind / Texas</a:t>
            </a:r>
            <a:br>
              <a:rPr lang="en-US" sz="2000" b="1" i="0" dirty="0">
                <a:solidFill>
                  <a:srgbClr val="000000"/>
                </a:solidFill>
                <a:effectLst/>
                <a:latin typeface="Helvetica Neue"/>
              </a:rPr>
            </a:br>
            <a:br>
              <a:rPr lang="fr-FR" sz="2000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2C44C4-9E27-4E9F-9C95-A5FCD1420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99" y="620892"/>
            <a:ext cx="4180401" cy="21091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FF723E-66B9-4F5C-9334-C84FCB533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99" y="2813195"/>
            <a:ext cx="4219904" cy="212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570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52D409-407D-4AA4-B78B-DD35F82BB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652" y="654088"/>
            <a:ext cx="5689727" cy="448941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912A5A-1792-4AEC-B2AC-14DB881BB0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22846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629823-932E-4548-92EC-A5098ADC0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325" y="198628"/>
            <a:ext cx="5488592" cy="47462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3FE1FE-308D-4CE5-8135-D27E395A82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736470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16EEBB-AA5B-4B4B-B0E0-7AB45CEDB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149" y="295118"/>
            <a:ext cx="5310020" cy="467392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6BE4D9-D8F9-4E89-AFAE-8D21F8ADF5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351836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CAADF8-D95E-4826-A4B4-B256B4B25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845" y="463498"/>
            <a:ext cx="5414309" cy="4619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BD7374-B4C1-4F33-8FF4-B8F63D6F1C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952697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46D32D-EC18-4A83-B7E2-90B4B3F55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551" y="0"/>
            <a:ext cx="4772898" cy="51435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EB10F7-9F1B-485E-9442-2B6C77AA80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138622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E3178B-726E-498D-BB53-4642EAA69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88" y="66325"/>
            <a:ext cx="8402223" cy="501084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D7BF15-A597-41DF-A1A6-1375F56626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686681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CB8FF1-2FD6-4FF3-9AC1-AAF1E5E06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477" y="242175"/>
            <a:ext cx="7089697" cy="465915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6B9AB1-7E85-47FA-87AB-D8FFFDADEB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5764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Hypothesis</a:t>
            </a:r>
            <a:endParaRPr sz="3600" dirty="0"/>
          </a:p>
        </p:txBody>
      </p:sp>
      <p:sp>
        <p:nvSpPr>
          <p:cNvPr id="296" name="Google Shape;296;p16"/>
          <p:cNvSpPr txBox="1">
            <a:spLocks noGrp="1"/>
          </p:cNvSpPr>
          <p:nvPr>
            <p:ph type="body" idx="1"/>
          </p:nvPr>
        </p:nvSpPr>
        <p:spPr>
          <a:xfrm>
            <a:off x="1117310" y="1745872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u="sng" dirty="0">
                <a:highlight>
                  <a:srgbClr val="FFFF00"/>
                </a:highlight>
              </a:rPr>
              <a:t>Null Hypothesis:</a:t>
            </a:r>
            <a:r>
              <a:rPr lang="en" sz="1400" b="1" dirty="0">
                <a:highlight>
                  <a:srgbClr val="FFFF00"/>
                </a:highlight>
              </a:rPr>
              <a:t> </a:t>
            </a:r>
            <a:r>
              <a:rPr lang="en" sz="1400" b="1" dirty="0"/>
              <a:t>There is NO relationship between these given variables (eg. wind speed, elevation etc.) and how much renewable energy is consumed in a given state.</a:t>
            </a:r>
            <a:endParaRPr sz="1400" b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 u="sng" dirty="0">
                <a:highlight>
                  <a:srgbClr val="FFFF00"/>
                </a:highlight>
              </a:rPr>
              <a:t>Alternative Hypothesis: </a:t>
            </a:r>
            <a:r>
              <a:rPr lang="en" sz="1400" b="1" dirty="0"/>
              <a:t>There IS a relationship between these variables and the renewable energy consumption in each state. </a:t>
            </a:r>
            <a:endParaRPr sz="1400" b="1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 b="1" dirty="0">
                <a:solidFill>
                  <a:srgbClr val="FF0000"/>
                </a:solidFill>
              </a:rPr>
              <a:t>***Hypothesis will be tested using the correlation coefficients of linear regressions in scatter plots. </a:t>
            </a:r>
            <a:endParaRPr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4937A5-A6DD-4B5F-A5E9-CAC374FD4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71" y="559045"/>
            <a:ext cx="8244114" cy="402540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59445E-42E8-47B3-A7B0-3EF5667696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94852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970C6E-6964-40AA-B83C-D806367297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FF00A-59D6-428A-883D-1C2D10BEF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16" y="1121811"/>
            <a:ext cx="8530389" cy="260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5193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53E790-F4AB-42B3-A253-7EC2C6900E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62016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>
            <a:spLocks noGrp="1"/>
          </p:cNvSpPr>
          <p:nvPr>
            <p:ph type="title"/>
          </p:nvPr>
        </p:nvSpPr>
        <p:spPr>
          <a:xfrm>
            <a:off x="1229909" y="81339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acquisition &amp; extraction</a:t>
            </a:r>
            <a:endParaRPr dirty="0"/>
          </a:p>
        </p:txBody>
      </p:sp>
      <p:sp>
        <p:nvSpPr>
          <p:cNvPr id="290" name="Google Shape;290;p15"/>
          <p:cNvSpPr txBox="1">
            <a:spLocks noGrp="1"/>
          </p:cNvSpPr>
          <p:nvPr>
            <p:ph type="body" idx="1"/>
          </p:nvPr>
        </p:nvSpPr>
        <p:spPr>
          <a:xfrm>
            <a:off x="1337419" y="1336095"/>
            <a:ext cx="7342124" cy="373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900" dirty="0"/>
              <a:t>Generation of Latitude and Longitude random sets with </a:t>
            </a:r>
            <a:r>
              <a:rPr lang="en-US" sz="900" dirty="0" err="1"/>
              <a:t>numpy</a:t>
            </a:r>
            <a:r>
              <a:rPr lang="en-US" sz="900" dirty="0"/>
              <a:t> python library</a:t>
            </a:r>
          </a:p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900" dirty="0"/>
              <a:t>Use </a:t>
            </a:r>
            <a:r>
              <a:rPr lang="en-US" sz="900" dirty="0" err="1"/>
              <a:t>Citypy</a:t>
            </a:r>
            <a:r>
              <a:rPr lang="en-US" sz="900" dirty="0"/>
              <a:t> to look for nearest city with geo coordinates.</a:t>
            </a:r>
          </a:p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900" dirty="0"/>
              <a:t>Perform API calls with </a:t>
            </a:r>
            <a:r>
              <a:rPr lang="en-US" sz="900" dirty="0" err="1"/>
              <a:t>Openweathermap</a:t>
            </a:r>
            <a:r>
              <a:rPr lang="en-US" sz="900" dirty="0"/>
              <a:t> to access json meteorologic data</a:t>
            </a:r>
          </a:p>
          <a:p>
            <a:pPr marL="228600" indent="-22860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900" dirty="0"/>
              <a:t>Filter to get USA data</a:t>
            </a:r>
          </a:p>
          <a:p>
            <a:pPr marL="228600" indent="-22860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900" dirty="0"/>
              <a:t>Sample size of US Cities (260-290). Around 10% of cities in USA over 500 </a:t>
            </a:r>
            <a:r>
              <a:rPr lang="en-US" sz="900" dirty="0" err="1"/>
              <a:t>unhabitants</a:t>
            </a:r>
            <a:r>
              <a:rPr lang="en-US" sz="900" dirty="0"/>
              <a:t> (28.700)</a:t>
            </a:r>
          </a:p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900" dirty="0"/>
              <a:t>Get elevation with reverse geocoding with google API maps, elevation. Obtain altitude (m)</a:t>
            </a:r>
          </a:p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900" dirty="0"/>
              <a:t>Represent some maps with markers for USA cities, heat layers for wind and altitude</a:t>
            </a:r>
          </a:p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900" dirty="0"/>
              <a:t>Get additional data from (</a:t>
            </a:r>
            <a:r>
              <a:rPr lang="en-US" sz="900" dirty="0">
                <a:hlinkClick r:id="rId3"/>
              </a:rPr>
              <a:t>https://simplemaps.com/data/us-cities</a:t>
            </a:r>
            <a:r>
              <a:rPr lang="en-US" sz="900" dirty="0"/>
              <a:t>) like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700" dirty="0" err="1"/>
              <a:t>state_id</a:t>
            </a:r>
            <a:endParaRPr lang="en-US" sz="700" dirty="0"/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700" dirty="0"/>
              <a:t>State	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700" dirty="0" err="1"/>
              <a:t>timezone</a:t>
            </a:r>
            <a:endParaRPr lang="en-US" sz="700" dirty="0"/>
          </a:p>
          <a:p>
            <a:pPr marL="228600" indent="-22860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900" dirty="0"/>
              <a:t>Get additional data from (</a:t>
            </a:r>
            <a:r>
              <a:rPr lang="en-US" sz="900" dirty="0">
                <a:hlinkClick r:id="rId4"/>
              </a:rPr>
              <a:t>https://www.currentresults.com/Weather/US/weather-averages-index.php</a:t>
            </a:r>
            <a:r>
              <a:rPr lang="en-US" sz="900" dirty="0"/>
              <a:t>) like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700" dirty="0"/>
              <a:t>Sun Radiation (h)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700" dirty="0" err="1"/>
              <a:t>Precip_inch</a:t>
            </a:r>
            <a:endParaRPr lang="en-US" sz="700" dirty="0"/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700" dirty="0" err="1"/>
              <a:t>Precip_mm</a:t>
            </a:r>
            <a:endParaRPr lang="en-US" sz="700" dirty="0"/>
          </a:p>
          <a:p>
            <a:pPr marL="228600" indent="-22860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900" dirty="0"/>
              <a:t>Get additional data from Census Bureau Tables (</a:t>
            </a:r>
            <a:r>
              <a:rPr lang="en-US" sz="900" dirty="0">
                <a:hlinkClick r:id="rId5"/>
              </a:rPr>
              <a:t>https://www.census.gov/data/tables.html</a:t>
            </a:r>
            <a:r>
              <a:rPr lang="en-US" sz="900" dirty="0"/>
              <a:t>) (</a:t>
            </a:r>
            <a:r>
              <a:rPr lang="en-US" sz="900" dirty="0">
                <a:hlinkClick r:id="rId6"/>
              </a:rPr>
              <a:t>https://bit.ly/3fiPEcJ</a:t>
            </a:r>
            <a:r>
              <a:rPr lang="en-US" sz="900" dirty="0"/>
              <a:t>) like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700" dirty="0"/>
              <a:t>mean elevation feet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700" dirty="0"/>
              <a:t>mean elevation meters</a:t>
            </a:r>
          </a:p>
          <a:p>
            <a:pPr marL="228600" indent="-22860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900" dirty="0"/>
              <a:t>Get additional data from (</a:t>
            </a:r>
            <a:r>
              <a:rPr lang="en-US" sz="900" dirty="0">
                <a:hlinkClick r:id="rId4"/>
              </a:rPr>
              <a:t>https://www.currentresults.com/Weather/US/weather-averages-index.php</a:t>
            </a:r>
            <a:r>
              <a:rPr lang="en-US" sz="900" dirty="0"/>
              <a:t>) like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700" dirty="0"/>
              <a:t>Hydro cons (BTU)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700" dirty="0"/>
              <a:t>Solar cons (BTU)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700" dirty="0"/>
              <a:t>Wind cons (BTU)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6C6AA6-DFA0-4FA9-827F-5A70FF0FE1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199A87-72C1-4B62-8B27-D27222F90BF0}"/>
              </a:ext>
            </a:extLst>
          </p:cNvPr>
          <p:cNvSpPr txBox="1"/>
          <p:nvPr/>
        </p:nvSpPr>
        <p:spPr>
          <a:xfrm>
            <a:off x="1454800" y="598063"/>
            <a:ext cx="484459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Project divided into 2 pieces of code that must be executed sequentially:</a:t>
            </a:r>
          </a:p>
          <a:p>
            <a:endParaRPr lang="en-US" sz="400" dirty="0">
              <a:solidFill>
                <a:srgbClr val="0070C0"/>
              </a:solidFill>
            </a:endParaRPr>
          </a:p>
          <a:p>
            <a:pPr marL="457200" lvl="2"/>
            <a:r>
              <a:rPr lang="en-US" sz="1000" dirty="0">
                <a:solidFill>
                  <a:srgbClr val="0070C0"/>
                </a:solidFill>
              </a:rPr>
              <a:t>1_EXTRACTION_solar_wind_hydro.ipynb</a:t>
            </a:r>
          </a:p>
          <a:p>
            <a:pPr marL="457200" lvl="2"/>
            <a:r>
              <a:rPr lang="de-DE" sz="1000" dirty="0">
                <a:solidFill>
                  <a:srgbClr val="0070C0"/>
                </a:solidFill>
              </a:rPr>
              <a:t>2_ANALYSIS_solar_wind_hydro.ipynb</a:t>
            </a:r>
            <a:endParaRPr lang="en-US" sz="1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194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7B36A-DBC1-4F9E-94D4-F0F135FA4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800" y="273717"/>
            <a:ext cx="5205857" cy="581700"/>
          </a:xfrm>
        </p:spPr>
        <p:txBody>
          <a:bodyPr>
            <a:normAutofit fontScale="90000"/>
          </a:bodyPr>
          <a:lstStyle/>
          <a:p>
            <a:r>
              <a:rPr lang="en-US" dirty="0"/>
              <a:t>Data 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A4349-F959-48DC-A2A8-FD5A7308F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108" y="855417"/>
            <a:ext cx="7358938" cy="4270370"/>
          </a:xfrm>
        </p:spPr>
        <p:txBody>
          <a:bodyPr wrap="square">
            <a:spAutoFit/>
          </a:bodyPr>
          <a:lstStyle/>
          <a:p>
            <a:pPr marL="341313" indent="-195263">
              <a:spcAft>
                <a:spcPts val="600"/>
              </a:spcAft>
            </a:pP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</a:rPr>
              <a:t>Latitude and Longitude random sets with </a:t>
            </a:r>
            <a:r>
              <a:rPr lang="en-US" sz="1000" dirty="0" err="1">
                <a:latin typeface="Verdana" panose="020B0604030504040204" pitchFamily="34" charset="0"/>
                <a:ea typeface="Verdana" panose="020B0604030504040204" pitchFamily="34" charset="0"/>
              </a:rPr>
              <a:t>numpy</a:t>
            </a: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</a:rPr>
              <a:t> python library</a:t>
            </a:r>
          </a:p>
          <a:p>
            <a:pPr marL="341313" indent="-195263">
              <a:spcAft>
                <a:spcPts val="600"/>
              </a:spcAft>
            </a:pPr>
            <a:r>
              <a:rPr lang="en-US" sz="1000" dirty="0" err="1">
                <a:latin typeface="Verdana" panose="020B0604030504040204" pitchFamily="34" charset="0"/>
                <a:ea typeface="Verdana" panose="020B0604030504040204" pitchFamily="34" charset="0"/>
              </a:rPr>
              <a:t>Citypy</a:t>
            </a: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</a:rPr>
              <a:t> to look for nearest city with geo coordinates.</a:t>
            </a:r>
          </a:p>
          <a:p>
            <a:pPr marL="341313" indent="-195263">
              <a:spcAft>
                <a:spcPts val="600"/>
              </a:spcAft>
            </a:pPr>
            <a:r>
              <a:rPr lang="en-US" sz="1000" dirty="0" err="1">
                <a:latin typeface="Verdana" panose="020B0604030504040204" pitchFamily="34" charset="0"/>
                <a:ea typeface="Verdana" panose="020B0604030504040204" pitchFamily="34" charset="0"/>
              </a:rPr>
              <a:t>Openweathermap</a:t>
            </a: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  <a:hlinkClick r:id="rId2"/>
              </a:rPr>
              <a:t>https://openweathermap.org/</a:t>
            </a: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</a:rPr>
              <a:t> for API, json with meteorological data</a:t>
            </a:r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</a:rPr>
              <a:t>Google for plotting maps and diverse data</a:t>
            </a:r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</a:rPr>
              <a:t>Reverse geolocation to get altitude </a:t>
            </a: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  <a:hlinkClick r:id="rId3"/>
              </a:rPr>
              <a:t>https://maps.googleapis.com/maps/api/elevation/json</a:t>
            </a: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  <a:hlinkClick r:id="rId4"/>
              </a:rPr>
              <a:t>https://developers.google.com/maps/documentation/elevation/start</a:t>
            </a: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  <a:hlinkClick r:id="rId5"/>
              </a:rPr>
              <a:t>https://simplemaps.com/data/us-cities</a:t>
            </a: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</a:rPr>
              <a:t>Census Bureau Tables </a:t>
            </a: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  <a:hlinkClick r:id="rId6"/>
              </a:rPr>
              <a:t>https://www.census.gov/data/tables.html</a:t>
            </a: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</a:rPr>
              <a:t>   </a:t>
            </a: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  <a:hlinkClick r:id="rId7"/>
              </a:rPr>
              <a:t>https://bit.ly/3fiPEcJ</a:t>
            </a: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  <a:hlinkClick r:id="rId8"/>
              </a:rPr>
              <a:t>https://www.currentresults.com/Weather/US/weather-averages-index.php</a:t>
            </a: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0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averages are based on data collected by weather stations throughout each state from 1971 and provided by the </a:t>
            </a:r>
            <a:r>
              <a:rPr lang="en-US" sz="1000" b="0" i="0" u="none" strike="noStrike" dirty="0">
                <a:solidFill>
                  <a:srgbClr val="1432D5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hlinkClick r:id="rId9"/>
              </a:rPr>
              <a:t>NOAA National Climatic Data Center</a:t>
            </a:r>
            <a:r>
              <a:rPr lang="en-US" sz="10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 department of Agriculture. </a:t>
            </a: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10"/>
              </a:rPr>
              <a:t>https://wcc.sc.egov.usda.gov/nwcc/site?sitenum=2168</a:t>
            </a:r>
            <a:endParaRPr lang="en-US" sz="1000" dirty="0">
              <a:solidFill>
                <a:srgbClr val="33333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CORGIS </a:t>
            </a: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11"/>
              </a:rPr>
              <a:t>https://corgis-edu.github.io/corgis/csv/</a:t>
            </a:r>
            <a:endParaRPr lang="en-US" sz="1000" dirty="0">
              <a:solidFill>
                <a:srgbClr val="33333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CORGIS </a:t>
            </a: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12"/>
              </a:rPr>
              <a:t>https://corgis-edu.github.io/corgis/csv/weather/</a:t>
            </a:r>
            <a:endParaRPr lang="en-US" sz="1000" dirty="0">
              <a:solidFill>
                <a:srgbClr val="33333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13"/>
              </a:rPr>
              <a:t>https://windexchange.energy.gov/maps-data</a:t>
            </a:r>
            <a:endParaRPr lang="en-US" sz="1000" dirty="0">
              <a:solidFill>
                <a:srgbClr val="33333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14"/>
              </a:rPr>
              <a:t>https://www.nrel.gov/research/data-tools.html</a:t>
            </a:r>
            <a:endParaRPr lang="en-US" sz="1000" dirty="0">
              <a:solidFill>
                <a:srgbClr val="33333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15"/>
              </a:rPr>
              <a:t>https://power.larc.nasa.gov/data-access-viewer/</a:t>
            </a:r>
            <a:endParaRPr lang="en-US" sz="1000" dirty="0">
              <a:solidFill>
                <a:srgbClr val="33333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3137C-C52E-4A5C-8139-5F9376BE12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12823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>
            <a:spLocks noGrp="1"/>
          </p:cNvSpPr>
          <p:nvPr>
            <p:ph type="title"/>
          </p:nvPr>
        </p:nvSpPr>
        <p:spPr>
          <a:xfrm>
            <a:off x="1248229" y="61546"/>
            <a:ext cx="2956143" cy="6278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Cleanup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1C020E-A223-45F9-A007-04AC10231AA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51046" y="480228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1BAFD1-7672-4B8C-A067-E5EDE67B1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6827" y="960199"/>
            <a:ext cx="6864219" cy="3193152"/>
          </a:xfrm>
        </p:spPr>
        <p:txBody>
          <a:bodyPr wrap="square">
            <a:spAutoFit/>
          </a:bodyPr>
          <a:lstStyle/>
          <a:p>
            <a:r>
              <a:rPr lang="en-US" sz="1000" dirty="0"/>
              <a:t>Drop rows with </a:t>
            </a:r>
            <a:r>
              <a:rPr lang="en-US" sz="1000" dirty="0" err="1"/>
              <a:t>NaN</a:t>
            </a:r>
            <a:r>
              <a:rPr lang="en-US" sz="1000" dirty="0"/>
              <a:t> values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Eliminate duplicated values. </a:t>
            </a:r>
            <a:r>
              <a:rPr lang="en-US" sz="1000" dirty="0" err="1"/>
              <a:t>e.g</a:t>
            </a:r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Reset indexes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Eliminate 1</a:t>
            </a:r>
            <a:r>
              <a:rPr lang="en-US" sz="1000" baseline="30000" dirty="0"/>
              <a:t>st</a:t>
            </a:r>
            <a:r>
              <a:rPr lang="en-US" sz="1000" dirty="0"/>
              <a:t> column of a </a:t>
            </a:r>
            <a:r>
              <a:rPr lang="en-US" sz="1000" dirty="0" err="1"/>
              <a:t>Dataframe</a:t>
            </a:r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Merging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086766-1F8B-4E19-A447-E59B9F13E695}"/>
              </a:ext>
            </a:extLst>
          </p:cNvPr>
          <p:cNvSpPr txBox="1"/>
          <p:nvPr/>
        </p:nvSpPr>
        <p:spPr>
          <a:xfrm>
            <a:off x="1248229" y="605807"/>
            <a:ext cx="4572000" cy="561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00000"/>
              </a:lnSpc>
              <a:spcAft>
                <a:spcPts val="300"/>
              </a:spcAft>
            </a:pPr>
            <a:r>
              <a:rPr lang="en-US" sz="1400" dirty="0"/>
              <a:t>Most typical procedures were:</a:t>
            </a:r>
          </a:p>
          <a:p>
            <a:pPr lvl="1">
              <a:spcAft>
                <a:spcPts val="300"/>
              </a:spcAft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473156-51D2-41B5-A196-12F91A071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00" y="1261332"/>
            <a:ext cx="3257857" cy="4178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F2DAE6-98B5-4973-A787-756991EAF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458" y="1960728"/>
            <a:ext cx="4770450" cy="4051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1A5EC3-E9D9-48B1-9D85-3B672A12C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1458" y="2647675"/>
            <a:ext cx="3695794" cy="4271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D15739-91E4-4D9C-BAAE-5D82ACF703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1457" y="3405580"/>
            <a:ext cx="4702027" cy="398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C83A7B-FE71-402F-B04B-DAFD5677A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1456" y="4054391"/>
            <a:ext cx="3963779" cy="92505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>
            <a:spLocks noGrp="1"/>
          </p:cNvSpPr>
          <p:nvPr>
            <p:ph type="title"/>
          </p:nvPr>
        </p:nvSpPr>
        <p:spPr>
          <a:xfrm>
            <a:off x="1248229" y="61546"/>
            <a:ext cx="2956143" cy="6278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Cleanup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1C020E-A223-45F9-A007-04AC10231AA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51046" y="480228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1BAFD1-7672-4B8C-A067-E5EDE67B1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8770" y="746443"/>
            <a:ext cx="6864219" cy="361607"/>
          </a:xfrm>
        </p:spPr>
        <p:txBody>
          <a:bodyPr wrap="square">
            <a:spAutoFit/>
          </a:bodyPr>
          <a:lstStyle/>
          <a:p>
            <a:r>
              <a:rPr lang="en-US" sz="1000" dirty="0"/>
              <a:t>Save your </a:t>
            </a:r>
            <a:r>
              <a:rPr lang="en-US" sz="1000" dirty="0" err="1"/>
              <a:t>dataframes</a:t>
            </a:r>
            <a:r>
              <a:rPr lang="en-US" sz="1000" dirty="0"/>
              <a:t> data if possible in .csv format, so you avoid repeatedly API accesses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0387D6-7C84-4552-9B9B-951CD2972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806" y="1067664"/>
            <a:ext cx="3938879" cy="251736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4D2FA5B-D41D-42C9-9EAD-9DBA9805C965}"/>
              </a:ext>
            </a:extLst>
          </p:cNvPr>
          <p:cNvSpPr txBox="1"/>
          <p:nvPr/>
        </p:nvSpPr>
        <p:spPr>
          <a:xfrm>
            <a:off x="1671629" y="3715186"/>
            <a:ext cx="6311228" cy="58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111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●"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Nunito"/>
                <a:sym typeface="Nunito"/>
              </a:rPr>
              <a:t>Careful saving or reading .csv. </a:t>
            </a:r>
          </a:p>
          <a:p>
            <a:pPr marL="4572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Nunito"/>
                <a:sym typeface="Nunito"/>
              </a:rPr>
              <a:t>There are two ways to handle the situation where we do not want the index to be stored in csv file.</a:t>
            </a:r>
          </a:p>
          <a:p>
            <a:pPr marL="631825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Nunito"/>
                <a:sym typeface="Nunito"/>
                <a:hlinkClick r:id="rId4"/>
              </a:rPr>
              <a:t>https://stackoverflow.com/questions/20845213/how-to-avoid-python-pandas-creating-an-index-in-a-saved-csv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Nunito"/>
              <a:sym typeface="Nunito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71DE3D6-D161-45FF-845B-D40BD068E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0774" y="4298423"/>
            <a:ext cx="3000484" cy="2970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FD034C4-08BF-4140-ACC1-21CE455BDF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0774" y="4581058"/>
            <a:ext cx="4572000" cy="29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3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2C009-BAE2-4046-9268-71A60484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800" y="112200"/>
            <a:ext cx="4784943" cy="591743"/>
          </a:xfrm>
        </p:spPr>
        <p:txBody>
          <a:bodyPr>
            <a:normAutofit fontScale="90000"/>
          </a:bodyPr>
          <a:lstStyle/>
          <a:p>
            <a:r>
              <a:rPr lang="en-US" dirty="0"/>
              <a:t>Data Extraction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1221B-2B6C-404F-BCA2-C8A6AB3348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5416F8-3299-4792-8B58-C0FAD1925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24" y="703943"/>
            <a:ext cx="3870255" cy="24139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1DC8ED-E848-4C2F-B89B-1C80BD0AD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107" y="908482"/>
            <a:ext cx="3486150" cy="196916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B502223-7BD8-45B6-B740-A725114C0AAF}"/>
              </a:ext>
            </a:extLst>
          </p:cNvPr>
          <p:cNvSpPr txBox="1">
            <a:spLocks/>
          </p:cNvSpPr>
          <p:nvPr/>
        </p:nvSpPr>
        <p:spPr>
          <a:xfrm>
            <a:off x="1608599" y="3106360"/>
            <a:ext cx="858830" cy="396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dirty="0"/>
              <a:t>Wind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986FA2-B245-4EFE-89A3-301002F27034}"/>
              </a:ext>
            </a:extLst>
          </p:cNvPr>
          <p:cNvSpPr txBox="1">
            <a:spLocks/>
          </p:cNvSpPr>
          <p:nvPr/>
        </p:nvSpPr>
        <p:spPr>
          <a:xfrm>
            <a:off x="5962766" y="3118391"/>
            <a:ext cx="1062147" cy="396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dirty="0"/>
              <a:t>Altitude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0B74CF-CBA7-4F43-A99E-A495BAFD75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144"/>
          <a:stretch/>
        </p:blipFill>
        <p:spPr>
          <a:xfrm>
            <a:off x="4823822" y="3514747"/>
            <a:ext cx="3340034" cy="15165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65507F-E6DC-4045-BFFB-63F04B07E6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688" b="13134"/>
          <a:stretch/>
        </p:blipFill>
        <p:spPr>
          <a:xfrm>
            <a:off x="710419" y="3550414"/>
            <a:ext cx="2809588" cy="138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100721"/>
      </p:ext>
    </p:extLst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2253</TotalTime>
  <Words>1156</Words>
  <Application>Microsoft Office PowerPoint</Application>
  <PresentationFormat>On-screen Show (16:9)</PresentationFormat>
  <Paragraphs>169</Paragraphs>
  <Slides>42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Calibri</vt:lpstr>
      <vt:lpstr>Courier New</vt:lpstr>
      <vt:lpstr>Helvetica Neue</vt:lpstr>
      <vt:lpstr>Maven Pro</vt:lpstr>
      <vt:lpstr>Nunito</vt:lpstr>
      <vt:lpstr>Verdana</vt:lpstr>
      <vt:lpstr>Momentum</vt:lpstr>
      <vt:lpstr>Natural Variables vs. Renewable Energy </vt:lpstr>
      <vt:lpstr>Presentation</vt:lpstr>
      <vt:lpstr>Summary (Correlation Study)</vt:lpstr>
      <vt:lpstr>Hypothesis</vt:lpstr>
      <vt:lpstr>Data acquisition &amp; extraction</vt:lpstr>
      <vt:lpstr>Data Sources</vt:lpstr>
      <vt:lpstr>Data Cleanup</vt:lpstr>
      <vt:lpstr>Data Cleanup</vt:lpstr>
      <vt:lpstr>Data Extraction</vt:lpstr>
      <vt:lpstr>final_data_df</vt:lpstr>
      <vt:lpstr>Chi-square. Ingredients</vt:lpstr>
      <vt:lpstr>Chi-square. Results</vt:lpstr>
      <vt:lpstr>Data Plotting/ Linear Regression  (Avg. Wind Speed vs. Wind Energy Consumption ) </vt:lpstr>
      <vt:lpstr>Solar Radiation vs. Solar Energy Consumption</vt:lpstr>
      <vt:lpstr>Elevation vs. WIND</vt:lpstr>
      <vt:lpstr>Elevation vs. Solar</vt:lpstr>
      <vt:lpstr>Elevation vs. Hydropower</vt:lpstr>
      <vt:lpstr>Conclusion: </vt:lpstr>
      <vt:lpstr>Post Mortem</vt:lpstr>
      <vt:lpstr>PowerPoint Presentation</vt:lpstr>
      <vt:lpstr>Solar power consumption vs Altitude. Correlation. Regression </vt:lpstr>
      <vt:lpstr>Hydropower consumption vs Altitude. Correlation. Regression  </vt:lpstr>
      <vt:lpstr>Eolic/Wind power consumption vs Altitude. Correlation. Regression  </vt:lpstr>
      <vt:lpstr>Precipitation vs Altitude. Correlation and regression </vt:lpstr>
      <vt:lpstr>Precipitation vs Latitude. Correlation and regression</vt:lpstr>
      <vt:lpstr>Solar Radiation vs Latitude Plot. Correlation. Regression </vt:lpstr>
      <vt:lpstr>Solar Radiation vs Altitude Plot. Correlation. Regression </vt:lpstr>
      <vt:lpstr>Wind Speed (kph) vs Wind Power consumption Plot. Correlation. Regression </vt:lpstr>
      <vt:lpstr>Solar Radiation vs Solar consumption. Correlation. Regression </vt:lpstr>
      <vt:lpstr>Check consumption eliminating outliers. Solar / California  </vt:lpstr>
      <vt:lpstr>Check consumption eliminating outliers. Hydro / Washington  </vt:lpstr>
      <vt:lpstr>Check consumption eliminating outliers. Wind / Texas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Variables vs. Renewable Energy</dc:title>
  <dc:creator>idomaica</dc:creator>
  <cp:lastModifiedBy>ignacio domaica</cp:lastModifiedBy>
  <cp:revision>50</cp:revision>
  <dcterms:modified xsi:type="dcterms:W3CDTF">2021-03-27T14:29:10Z</dcterms:modified>
</cp:coreProperties>
</file>